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C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E0CF5-776B-4FC3-9E64-973B80E32BF9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102F-B12F-4B23-9BEC-6B8807222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4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586A-5AC3-A1DD-1646-E18F1CE50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A7ACE-C9AA-ED0C-0E60-8927D0CCA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51D07-A5AA-129F-8F38-F263094E3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2A37-9B1D-4F86-98D9-EB7B7D992F71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055C-104C-C241-4FE8-B8998A2B3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A2BF0-9081-17D2-E0E4-79FBF575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73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4B81-35A5-FB41-3938-B5EF00BF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BCFD4-2152-A5A7-7C6F-3C2CAC7CB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C7B75-4EBD-8F75-3374-589DB7EE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FA17-F134-47E3-92CF-FE21BBF10F16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2D272-FCF0-F6CA-14E6-2A07A196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0A4C7-7C95-9790-5A9E-1C234032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9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B69297-2C62-9352-243F-1073FB035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10A32-80DF-2257-C555-46D033EB7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93DB-834B-225F-B48B-BD4A3CCE8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9F67-CDC7-47A1-83EB-DB0BE61D9F81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A55EB-222A-1935-32C3-8CFB79E8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C1D20-1418-F779-07EE-0011BE7D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C240-FEE6-D436-6380-CC582D87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02348-BE53-6CCE-9D5E-0CF3394AE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3FC05-95C2-0C2F-DA29-7E097691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7A61-36BA-4BE5-87DE-64081B0A7DB3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3A8F3-82F3-4B9E-E683-0B7E8DE8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7AD65-384D-FC0D-01CB-BE595F89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87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EACE-848C-7EE6-9019-8E9EEEDA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E1CF4-DD87-2A26-B109-06AD54378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F3025-0DD1-A600-14D2-6DC8E2B45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C1F4-E80E-4120-AAEF-0E748F67637F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EDAE-AC57-1265-63E7-BD3F3765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8509-B64B-A93D-FCF1-C7CA0B6C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CF3D-5460-F0A2-5642-89BD35C3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8872-234F-3BB4-0FC2-9F892E145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6B93-7A9A-85E7-B063-88CCD262C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019F0-9578-BF7D-2B85-10CC6EA1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CEC53-720F-44D3-B677-7FDB03CCBDE5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BB747-49FB-C49F-FFCE-DDAACEAA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60FA6-9632-33D0-0652-C73046A4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71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E9A7-14FC-D884-DF87-BAFA0CC4B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0CCD4-88B8-EF41-482B-47446877B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8A8CF-CC47-17EF-8F1A-5B226B342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9628A-5419-D705-9FD1-D766E3ACF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A6E73-5226-2312-7106-2A5F4315E4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10CBC-BB82-5825-192F-E9CE261D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8CC9-1F8A-4485-9FA1-3B902A13366B}" type="datetime1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6A97A-1E14-6442-2081-BAA06498C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C33322-26B0-B448-2877-AC4063E3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7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44BA-D5F3-4D3D-8319-93C9277B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DF2FB-D0A7-CB52-9978-78EAEB67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B67A-5360-4AA3-8267-5633F487E053}" type="datetime1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F931A-63DB-1D60-9623-B61B5E3B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E4EA4-FE38-8FF4-CD00-084A649E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3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A9A82-598D-E4F3-FD0E-C7ED29A4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3C735-2574-405D-8BB2-BE3BD8CE8494}" type="datetime1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CF380-987A-A678-0419-2C73C0C8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4E15-2FFB-F607-66AD-EF899E1A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23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DCD5-35FA-B2E0-79EC-A31E4DC2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BA03-1345-20FC-9589-06BED302F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4657D-3F8E-FE04-6FFC-F142EF9D8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99A22-46C3-CEE1-B7F4-A263D28A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0DADF-3D25-4D00-BFD5-39B095A9D082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90869-ACF5-6BC8-7D56-4591F0FA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736C9-E132-53A5-8480-3574F5D0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5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8AC0-1088-FE3D-90BA-0F05DBA6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11227-656C-FE57-F5D8-7AA8C847E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C5F92-6FE5-D596-1CB0-612057DE2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2715B-8412-CD4D-FFAC-F7D1944E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F1692-12E2-4D4D-909C-F5330884BE5E}" type="datetime1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34725-9069-8C7A-1A2D-45ED2C50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18B68-8E8C-AFFC-65B4-F1A3682C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85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AEB940-A498-5334-2D0A-63575E67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0A588-EB34-FED8-8C18-ECFF891E7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C020A-1F46-B3AE-3E5C-7D802E690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152A9B-2230-4745-9FE0-23084A427AE0}" type="datetime1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4D564-A4EF-771B-2744-EFECE03C1D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FC43-A3DF-5C51-D870-3AC3C3BB1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99ECFA-D9AF-4D60-8015-806388290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C249B0A-82D9-D8C8-1810-E2F9EA6B417C}"/>
              </a:ext>
            </a:extLst>
          </p:cNvPr>
          <p:cNvSpPr/>
          <p:nvPr/>
        </p:nvSpPr>
        <p:spPr>
          <a:xfrm>
            <a:off x="0" y="4234543"/>
            <a:ext cx="12192000" cy="46888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8845CB-D5A7-6A35-B974-583D0348FDE3}"/>
              </a:ext>
            </a:extLst>
          </p:cNvPr>
          <p:cNvSpPr/>
          <p:nvPr/>
        </p:nvSpPr>
        <p:spPr>
          <a:xfrm>
            <a:off x="0" y="-1586"/>
            <a:ext cx="12192000" cy="445384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DF2AF-ABD8-4271-A30D-ED953F4DD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87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PCAP Threat Hunting Project: Real-World Network Intrusion Analysis &amp; Mitigation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A4661-348D-764C-9677-3AB6D44E4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157" y="3140643"/>
            <a:ext cx="9459686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Self-Learning Cybersecurity Research Project using 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PCAP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82649-54E4-C192-D9E0-DAEAAD863342}"/>
              </a:ext>
            </a:extLst>
          </p:cNvPr>
          <p:cNvSpPr txBox="1"/>
          <p:nvPr/>
        </p:nvSpPr>
        <p:spPr>
          <a:xfrm>
            <a:off x="4582884" y="4900906"/>
            <a:ext cx="3026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6F45D-D18B-EBB9-A52A-BF78849C7528}"/>
              </a:ext>
            </a:extLst>
          </p:cNvPr>
          <p:cNvSpPr txBox="1"/>
          <p:nvPr/>
        </p:nvSpPr>
        <p:spPr>
          <a:xfrm>
            <a:off x="4582884" y="5616811"/>
            <a:ext cx="30262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Amna Amjid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E6426D-DFE7-CFBE-36B5-7391696DB7E8}"/>
              </a:ext>
            </a:extLst>
          </p:cNvPr>
          <p:cNvSpPr txBox="1"/>
          <p:nvPr/>
        </p:nvSpPr>
        <p:spPr>
          <a:xfrm>
            <a:off x="1524000" y="6171457"/>
            <a:ext cx="9818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Professional | Information Security Engineer | Cybersecurity Researcher | SOC Analyst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B21A1F8F-9D21-AE0A-0CBC-F9E9B8BC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914" y="6356350"/>
            <a:ext cx="391886" cy="369332"/>
          </a:xfrm>
        </p:spPr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3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6037-B182-0265-795E-F5A6640FF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1754E2-E07B-F554-0078-DDAACA6DD55A}"/>
              </a:ext>
            </a:extLst>
          </p:cNvPr>
          <p:cNvSpPr/>
          <p:nvPr/>
        </p:nvSpPr>
        <p:spPr>
          <a:xfrm>
            <a:off x="0" y="-1586"/>
            <a:ext cx="12192000" cy="13255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72715-AF14-6636-D81E-868D3C02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6" y="-15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Phase:02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Reconnaissance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D3745-F77D-D3F5-F91D-BDFF233CD458}"/>
              </a:ext>
            </a:extLst>
          </p:cNvPr>
          <p:cNvSpPr/>
          <p:nvPr/>
        </p:nvSpPr>
        <p:spPr>
          <a:xfrm>
            <a:off x="0" y="1230190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7CCC9-7C43-B146-DB85-3D0106D6EF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4"/>
          <a:stretch>
            <a:fillRect/>
          </a:stretch>
        </p:blipFill>
        <p:spPr>
          <a:xfrm>
            <a:off x="-41636" y="1498932"/>
            <a:ext cx="12275271" cy="51407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C1228-1FB5-B6ED-F246-BBD1995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9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250-FD32-54CA-4FB5-7557ED08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F1A476-C854-06C1-5F41-B88AFD191FC8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28793-54A1-0D40-62FE-5A2A8383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Phase:03 Exploitation via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RCE exploit using encrypted protocol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1B39F-B79B-DE29-5A7C-C74F0A927DE1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AEE7B-01E8-DE7B-BEBB-AA97DE6A2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5"/>
          <a:stretch>
            <a:fillRect/>
          </a:stretch>
        </p:blipFill>
        <p:spPr>
          <a:xfrm>
            <a:off x="0" y="1787346"/>
            <a:ext cx="12263388" cy="463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D4432-4205-5F3D-3B60-E9103147D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4" r="14750" b="30377"/>
          <a:stretch>
            <a:fillRect/>
          </a:stretch>
        </p:blipFill>
        <p:spPr>
          <a:xfrm>
            <a:off x="0" y="2960781"/>
            <a:ext cx="12182814" cy="22911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27A4F0-1F2D-2685-BE94-3EDDFDFA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9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04F0E-BD61-6E11-A7CD-0E638135C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ED33C4-6CD4-782C-A39D-588EAE9C5DD7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FA8C-D284-7153-CA71-3098772B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Phase:04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C2 Establishment via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tunneling using malformed DNS to remote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ADF4C-36B8-BB30-C750-3C1436DD7B7C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228F8-186F-6CAE-496B-D19525AC0D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4"/>
          <a:stretch>
            <a:fillRect/>
          </a:stretch>
        </p:blipFill>
        <p:spPr>
          <a:xfrm>
            <a:off x="0" y="1765146"/>
            <a:ext cx="12192000" cy="5092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D0368-D433-E2A1-6A2C-DA06D0912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5" t="45152" r="62804" b="37782"/>
          <a:stretch>
            <a:fillRect/>
          </a:stretch>
        </p:blipFill>
        <p:spPr>
          <a:xfrm>
            <a:off x="8316227" y="3233543"/>
            <a:ext cx="2731008" cy="107803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8B0DA1-93D0-3645-5073-8276DF68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3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5E8F2-368B-43D8-C880-B5BDB94A0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1F5301-F4BC-5C06-1C7E-BC0F3196DE46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7F4CE-70F1-BA4A-0C9D-51B7A266C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Phase:05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Lateral Movement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API Hijack via internal host communication over port 8080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93301B-77C9-582B-4E8E-C7FE9B90BB38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D1FB3-5E58-3FC6-97A8-6114771A63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4"/>
          <a:stretch>
            <a:fillRect/>
          </a:stretch>
        </p:blipFill>
        <p:spPr>
          <a:xfrm>
            <a:off x="0" y="1793941"/>
            <a:ext cx="12192000" cy="49525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37C63-EE40-1BF9-3B26-39776A6A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4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09EF8-2E58-55EA-11DA-3C48FF9D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C6B286-0816-793E-E955-ADEA0873DDBF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091E9-22B7-49C4-D887-E9EB6D77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Phase:05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Lateral Movement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API Hijack via internal host communication over port 8080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88765-24DF-256B-D1C4-C92B4CEDB99D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5D9A0-DEF7-1268-41BE-3C527BDFB3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4" b="57841"/>
          <a:stretch>
            <a:fillRect/>
          </a:stretch>
        </p:blipFill>
        <p:spPr>
          <a:xfrm>
            <a:off x="0" y="2031706"/>
            <a:ext cx="12243082" cy="1020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5266FB-2CC8-0FF2-6473-37E4D1707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0" t="51184" r="36936" b="35894"/>
          <a:stretch>
            <a:fillRect/>
          </a:stretch>
        </p:blipFill>
        <p:spPr>
          <a:xfrm>
            <a:off x="0" y="3289749"/>
            <a:ext cx="11819824" cy="155316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FB2D1B-1406-4C61-A4FE-66B84FBD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38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F0ECA-FC14-6C3D-D18C-675B3B54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F5CB50-FC11-98D1-37AA-04DB9E70D2C4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20CB4-3BF3-03D3-46AB-A442F9CB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Phase:05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Lateral Movement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API Hijack via internal host communication over port 8080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201BC-C8F9-BF14-D911-0897BC15FD3A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EA221-2629-344D-E7C6-235F7021B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r="11623"/>
          <a:stretch>
            <a:fillRect/>
          </a:stretch>
        </p:blipFill>
        <p:spPr>
          <a:xfrm>
            <a:off x="0" y="1793941"/>
            <a:ext cx="12192000" cy="5610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48082-6A84-CF10-FC8F-1A7EC9739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7" t="13846" r="21714" b="56873"/>
          <a:stretch>
            <a:fillRect/>
          </a:stretch>
        </p:blipFill>
        <p:spPr>
          <a:xfrm>
            <a:off x="5657157" y="2805713"/>
            <a:ext cx="6534843" cy="141015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20CCFB-7BE8-60FE-5A9F-3957A27F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86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5492A-196A-44F6-DFA9-9EE4943D5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969853-B19B-1CB3-463A-F957635DF948}"/>
              </a:ext>
            </a:extLst>
          </p:cNvPr>
          <p:cNvSpPr/>
          <p:nvPr/>
        </p:nvSpPr>
        <p:spPr>
          <a:xfrm>
            <a:off x="0" y="-1586"/>
            <a:ext cx="12192000" cy="180861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317D6-2C26-3957-71A2-44F67C487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23993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7757A-2303-331C-FFF1-F65024B58D60}"/>
              </a:ext>
            </a:extLst>
          </p:cNvPr>
          <p:cNvSpPr/>
          <p:nvPr/>
        </p:nvSpPr>
        <p:spPr>
          <a:xfrm>
            <a:off x="-1" y="180702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1E7DF-3A6D-FA5A-F7C3-1DAC9C4AF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4" r="21552" b="24054"/>
          <a:stretch>
            <a:fillRect/>
          </a:stretch>
        </p:blipFill>
        <p:spPr>
          <a:xfrm>
            <a:off x="0" y="2679311"/>
            <a:ext cx="12191999" cy="30705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EF6AD-DECD-88C2-2C85-A236BCB9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510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F7AA-BD1A-A029-3E63-537048146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5A897E-27F2-2E22-905C-C2EB613D0383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A6931-84D5-6286-3699-97497C0B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5BEC94-C52E-B7D0-6403-E5316083212C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EA10FE-F07B-ADDF-546C-975762EAA0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9"/>
          <a:stretch>
            <a:fillRect/>
          </a:stretch>
        </p:blipFill>
        <p:spPr>
          <a:xfrm>
            <a:off x="0" y="1793941"/>
            <a:ext cx="12383022" cy="506405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55D3B0-7A9C-F324-253C-C986FD51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6AB25-2926-BDB5-98A0-086ABCBC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7290BD-9368-837E-125E-C86031F22BA9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6D4BBD-56EC-56AC-FA40-9AE95CE7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4ACE14-5F0F-6E92-2094-4F47C1C540BF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53BC3-B35C-D50B-A86E-BB466B5FD0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54"/>
          <a:stretch>
            <a:fillRect/>
          </a:stretch>
        </p:blipFill>
        <p:spPr>
          <a:xfrm>
            <a:off x="0" y="1896644"/>
            <a:ext cx="12192000" cy="30651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8FD2A0-88DB-824C-1922-6FEA8D8AF6C5}"/>
              </a:ext>
            </a:extLst>
          </p:cNvPr>
          <p:cNvSpPr/>
          <p:nvPr/>
        </p:nvSpPr>
        <p:spPr>
          <a:xfrm>
            <a:off x="7575549" y="2751667"/>
            <a:ext cx="1204383" cy="241300"/>
          </a:xfrm>
          <a:prstGeom prst="rect">
            <a:avLst/>
          </a:prstGeom>
          <a:solidFill>
            <a:srgbClr val="1A1C23"/>
          </a:solidFill>
          <a:ln>
            <a:solidFill>
              <a:srgbClr val="1A1C2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764F7E-71F9-AE7E-089F-B670C65B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2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0D610-6016-33D5-83DC-82F5A59B3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CF382-85E0-932D-1A5D-A4A2DEB44B18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8DD84-128B-2DA7-A109-56651B3B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4A26E8-1374-0B00-9502-8FA13AC42EEA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D3F80-1253-A27D-4E91-E14ADDC067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9"/>
          <a:stretch>
            <a:fillRect/>
          </a:stretch>
        </p:blipFill>
        <p:spPr>
          <a:xfrm>
            <a:off x="0" y="1793940"/>
            <a:ext cx="12244564" cy="506405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78A5B9-3790-A8BD-26D2-2DE1FE2D2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7E86B7-CB5E-619B-98BE-F9BC317582FA}"/>
              </a:ext>
            </a:extLst>
          </p:cNvPr>
          <p:cNvSpPr/>
          <p:nvPr/>
        </p:nvSpPr>
        <p:spPr>
          <a:xfrm>
            <a:off x="0" y="-1586"/>
            <a:ext cx="12192000" cy="16922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64226-F218-6634-2F07-8B42114AF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8176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E29D70E-0165-9782-747B-567EAFD824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50777" y="2194574"/>
            <a:ext cx="8948091" cy="14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Self-initiated project to explore real-world cyberattacks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PCAP file downloaded from open-source repositories for analysis 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50349-2AD9-1DDA-3773-3A1E4A22A4B3}"/>
              </a:ext>
            </a:extLst>
          </p:cNvPr>
          <p:cNvSpPr txBox="1"/>
          <p:nvPr/>
        </p:nvSpPr>
        <p:spPr>
          <a:xfrm>
            <a:off x="478971" y="6114282"/>
            <a:ext cx="60941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(https://www.netresec.com/?page=PcapFiles)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BC230-C372-3F18-FB55-5B0898EA0946}"/>
              </a:ext>
            </a:extLst>
          </p:cNvPr>
          <p:cNvSpPr/>
          <p:nvPr/>
        </p:nvSpPr>
        <p:spPr>
          <a:xfrm>
            <a:off x="0" y="1690688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65FA1-E48D-C332-A8B5-29294E7E48C3}"/>
              </a:ext>
            </a:extLst>
          </p:cNvPr>
          <p:cNvSpPr txBox="1"/>
          <p:nvPr/>
        </p:nvSpPr>
        <p:spPr>
          <a:xfrm>
            <a:off x="277529" y="4334644"/>
            <a:ext cx="11309684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Goal: Learn attacker TTPs, practice forensics, and implement mitigation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BE0CA-5001-CC2E-FD85-6CA348EB7F31}"/>
              </a:ext>
            </a:extLst>
          </p:cNvPr>
          <p:cNvSpPr/>
          <p:nvPr/>
        </p:nvSpPr>
        <p:spPr>
          <a:xfrm>
            <a:off x="1068405" y="4334644"/>
            <a:ext cx="9837020" cy="757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5F60A7-711F-7B4A-92C1-FCB0A431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15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34809-FD2C-57F0-B6F5-9563DF59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55F041-2B1D-7D68-2297-537751B455F5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79485-29BC-D192-4E26-F37ED8A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95C5E-0ED1-A3DB-6773-2D5AC0911E42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40B1A-598D-BFCA-BA60-12BDBF8D1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2"/>
          <a:stretch>
            <a:fillRect/>
          </a:stretch>
        </p:blipFill>
        <p:spPr>
          <a:xfrm>
            <a:off x="0" y="1793941"/>
            <a:ext cx="12192000" cy="498936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6EB79-913B-064D-B1D6-142B3704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61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1DA5E-B5FF-0AC6-4DBE-56655B283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996F66-C01D-3F31-25BC-2C28248F1C52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CEC3F-9204-419C-618B-BCF622C8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41E7AC-2F16-5479-2DB1-4755F89573B3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01B3A-16B2-7DCD-2836-174BDF2072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2"/>
          <a:stretch>
            <a:fillRect/>
          </a:stretch>
        </p:blipFill>
        <p:spPr>
          <a:xfrm>
            <a:off x="0" y="1793941"/>
            <a:ext cx="12192000" cy="49893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E408A-F9B1-647F-A90A-B4BE56707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77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FD34-A834-695E-3617-57F2A7F9B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3357E9-B52B-BA27-2DF2-A8299673BBAC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EC65B-50FB-BAFF-7905-86CF94B4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D8AD9-315E-3B4F-18F4-3C2BA8F17770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72DD2-CCB2-CCE9-4713-D3E55DE01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2"/>
          <a:stretch>
            <a:fillRect/>
          </a:stretch>
        </p:blipFill>
        <p:spPr>
          <a:xfrm>
            <a:off x="0" y="1793941"/>
            <a:ext cx="12236636" cy="524782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A020E0-DB72-CF8F-9F39-51351676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26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1C7F1-4639-A85F-10E7-5D7A59476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52A209-E7B3-95DE-F878-1C838A763A1B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29D3F-23BE-DAAE-1003-E19B2AD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94D9A-694E-02C9-CAD5-590FB266AEFA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2D9191-4C0C-AD8C-20EF-01F07B934A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2"/>
          <a:stretch>
            <a:fillRect/>
          </a:stretch>
        </p:blipFill>
        <p:spPr>
          <a:xfrm>
            <a:off x="0" y="1793941"/>
            <a:ext cx="12236636" cy="52478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A5A78-CC09-7E1D-8072-83E6456C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2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03610-59B4-1758-C076-D93BF71A2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9412E0-3FCF-7074-C025-CF7A9374C283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B16ED-5EAB-46FF-416F-B7F833E71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Phase:06 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DDoS </a:t>
            </a:r>
            <a:r>
              <a:rPr 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36,000+ SYN flood packets targeting web services (port 80)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C55706-5165-DDBF-3AF4-D58E0BC2DF69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2F8-19F7-1D83-1D02-993381CE4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4"/>
          <a:stretch>
            <a:fillRect/>
          </a:stretch>
        </p:blipFill>
        <p:spPr>
          <a:xfrm>
            <a:off x="0" y="1793941"/>
            <a:ext cx="12268200" cy="49848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209BC-4C23-7552-56DC-390DB454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9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B4067-636E-A76A-0197-B7378F06C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B16177-952A-BB7C-C7F1-ED5B75140988}"/>
              </a:ext>
            </a:extLst>
          </p:cNvPr>
          <p:cNvSpPr/>
          <p:nvPr/>
        </p:nvSpPr>
        <p:spPr>
          <a:xfrm>
            <a:off x="0" y="-1586"/>
            <a:ext cx="12192000" cy="15267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5FDEE-39EA-1E41-8406-479551A0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28" y="17336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Bash-Based Mitigation Script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A9F4E6-447C-25FF-DA06-6869968A6928}"/>
              </a:ext>
            </a:extLst>
          </p:cNvPr>
          <p:cNvSpPr/>
          <p:nvPr/>
        </p:nvSpPr>
        <p:spPr>
          <a:xfrm>
            <a:off x="0" y="1525199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5A26D-56CA-3802-F50F-4E1F0078E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7972"/>
          <a:stretch>
            <a:fillRect/>
          </a:stretch>
        </p:blipFill>
        <p:spPr>
          <a:xfrm>
            <a:off x="0" y="1793941"/>
            <a:ext cx="11310258" cy="480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2A962-BFFA-21EF-214F-BABD9798F1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56" r="64185" b="7764"/>
          <a:stretch>
            <a:fillRect/>
          </a:stretch>
        </p:blipFill>
        <p:spPr>
          <a:xfrm>
            <a:off x="3961602" y="2244633"/>
            <a:ext cx="8230398" cy="215218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22DD7-2C91-4D36-C7D3-CCA29416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2A43B-4D22-A8D0-E77D-85FCC608A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032F29-779C-CA1A-50AA-65C721EC70C3}"/>
              </a:ext>
            </a:extLst>
          </p:cNvPr>
          <p:cNvSpPr/>
          <p:nvPr/>
        </p:nvSpPr>
        <p:spPr>
          <a:xfrm>
            <a:off x="0" y="-1586"/>
            <a:ext cx="12192000" cy="16922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B6DAAE-80E0-3DB0-292C-4F59EE3C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8176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0A38722-FDF5-C8B1-D717-0C436B241D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45867"/>
              </p:ext>
            </p:extLst>
          </p:nvPr>
        </p:nvGraphicFramePr>
        <p:xfrm>
          <a:off x="838200" y="2286000"/>
          <a:ext cx="1051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9899550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9699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5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Wireshark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 Forensics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383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Linux CLI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Terminal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118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Mitigation 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762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MITRE ATT&amp;CK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Attack 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29592"/>
                  </a:ext>
                </a:extLst>
              </a:tr>
            </a:tbl>
          </a:graphicData>
        </a:graphic>
      </p:graphicFrame>
      <p:pic>
        <p:nvPicPr>
          <p:cNvPr id="2050" name="Picture 2" descr="Wireshark Network and Malware Analysis ...">
            <a:extLst>
              <a:ext uri="{FF2B5EF4-FFF2-40B4-BE49-F238E27FC236}">
                <a16:creationId xmlns:a16="http://schemas.microsoft.com/office/drawing/2014/main" id="{42A484D7-B47A-F94B-86A0-B6C198A5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92" y="5417684"/>
            <a:ext cx="425767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D51DC7-D91B-93EC-D34D-6A63198A3D52}"/>
              </a:ext>
            </a:extLst>
          </p:cNvPr>
          <p:cNvSpPr/>
          <p:nvPr/>
        </p:nvSpPr>
        <p:spPr>
          <a:xfrm>
            <a:off x="0" y="1690688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What Is Att&amp;ck? | Who Uses MITRE ATT&amp;CK">
            <a:extLst>
              <a:ext uri="{FF2B5EF4-FFF2-40B4-BE49-F238E27FC236}">
                <a16:creationId xmlns:a16="http://schemas.microsoft.com/office/drawing/2014/main" id="{F61A8647-96BF-9E4F-FEB1-F7B58CB5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9791"/>
            <a:ext cx="4007194" cy="19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4AF37A-8F1E-3500-3FA4-4A816269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8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9E803-1168-315A-1912-2A9249CC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AE703-401D-9F42-CC80-6342091C121B}"/>
              </a:ext>
            </a:extLst>
          </p:cNvPr>
          <p:cNvSpPr/>
          <p:nvPr/>
        </p:nvSpPr>
        <p:spPr>
          <a:xfrm>
            <a:off x="0" y="-1586"/>
            <a:ext cx="12192000" cy="16922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16F67-EDE3-D108-ABD9-0FAB5F240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8176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PCAP File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8DE120-B9E6-76A7-86CB-52D820AB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11651" r="10750" b="39793"/>
          <a:stretch>
            <a:fillRect/>
          </a:stretch>
        </p:blipFill>
        <p:spPr bwMode="auto">
          <a:xfrm>
            <a:off x="0" y="2062985"/>
            <a:ext cx="11984366" cy="32402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740FF74-CD07-190E-CAC9-8E01B9216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41" y="5406799"/>
            <a:ext cx="7025769" cy="113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packets: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36,000+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Protocols observed: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TCP, DNS, HTTP, SMTP, SSH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64B04-CD4D-07E7-4E9D-87954DE188F8}"/>
              </a:ext>
            </a:extLst>
          </p:cNvPr>
          <p:cNvSpPr/>
          <p:nvPr/>
        </p:nvSpPr>
        <p:spPr>
          <a:xfrm>
            <a:off x="0" y="1690688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574056-360E-A389-625E-E9CCDAA7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05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A17C-A45A-C6A1-EA07-005B0599A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0EA2AC-4523-1E1E-C666-FCD7810DC91F}"/>
              </a:ext>
            </a:extLst>
          </p:cNvPr>
          <p:cNvSpPr/>
          <p:nvPr/>
        </p:nvSpPr>
        <p:spPr>
          <a:xfrm>
            <a:off x="0" y="-1586"/>
            <a:ext cx="12192000" cy="16922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4DF6C-ABA2-C066-3F72-8E385D13E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81769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PCAP File Overview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276ACB-5559-41D0-8244-97FC360A4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7" t="13293" r="14245" b="42164"/>
          <a:stretch>
            <a:fillRect/>
          </a:stretch>
        </p:blipFill>
        <p:spPr>
          <a:xfrm>
            <a:off x="297026" y="2214790"/>
            <a:ext cx="11597948" cy="2873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7C544B-A146-22C3-06F8-E27CC2674D65}"/>
              </a:ext>
            </a:extLst>
          </p:cNvPr>
          <p:cNvSpPr txBox="1"/>
          <p:nvPr/>
        </p:nvSpPr>
        <p:spPr>
          <a:xfrm>
            <a:off x="359228" y="5189083"/>
            <a:ext cx="11146972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anomalies detected: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DNS tunneling, malformed packets, SYN floods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Brief note: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mimics a real-world infrastructure attack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15407-72E7-360B-75B5-BBF871EAF906}"/>
              </a:ext>
            </a:extLst>
          </p:cNvPr>
          <p:cNvSpPr/>
          <p:nvPr/>
        </p:nvSpPr>
        <p:spPr>
          <a:xfrm>
            <a:off x="0" y="1690688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2ECBE8-BAC3-4333-9552-DBD613ED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7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174D88-D337-5E0E-C41B-50CD07EB6433}"/>
              </a:ext>
            </a:extLst>
          </p:cNvPr>
          <p:cNvSpPr/>
          <p:nvPr/>
        </p:nvSpPr>
        <p:spPr>
          <a:xfrm>
            <a:off x="0" y="-1586"/>
            <a:ext cx="12192000" cy="123167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41A0E1-5D66-B657-3D55-D29BA88B8207}"/>
              </a:ext>
            </a:extLst>
          </p:cNvPr>
          <p:cNvSpPr txBox="1">
            <a:spLocks/>
          </p:cNvSpPr>
          <p:nvPr/>
        </p:nvSpPr>
        <p:spPr>
          <a:xfrm>
            <a:off x="478971" y="181769"/>
            <a:ext cx="10515600" cy="950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 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B986D1-C883-235F-ECF3-5F9E8B454E4A}"/>
              </a:ext>
            </a:extLst>
          </p:cNvPr>
          <p:cNvSpPr/>
          <p:nvPr/>
        </p:nvSpPr>
        <p:spPr>
          <a:xfrm>
            <a:off x="0" y="1230086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oogle Shape;1067;p43">
            <a:extLst>
              <a:ext uri="{FF2B5EF4-FFF2-40B4-BE49-F238E27FC236}">
                <a16:creationId xmlns:a16="http://schemas.microsoft.com/office/drawing/2014/main" id="{85ADFB55-6047-5E11-32DB-BB3AB65A388B}"/>
              </a:ext>
            </a:extLst>
          </p:cNvPr>
          <p:cNvCxnSpPr>
            <a:cxnSpLocks/>
          </p:cNvCxnSpPr>
          <p:nvPr/>
        </p:nvCxnSpPr>
        <p:spPr>
          <a:xfrm>
            <a:off x="731758" y="3267481"/>
            <a:ext cx="10805486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070;p43">
            <a:extLst>
              <a:ext uri="{FF2B5EF4-FFF2-40B4-BE49-F238E27FC236}">
                <a16:creationId xmlns:a16="http://schemas.microsoft.com/office/drawing/2014/main" id="{EE456F46-E7D8-ADB6-B603-ECC510BB95C1}"/>
              </a:ext>
            </a:extLst>
          </p:cNvPr>
          <p:cNvCxnSpPr>
            <a:cxnSpLocks/>
          </p:cNvCxnSpPr>
          <p:nvPr/>
        </p:nvCxnSpPr>
        <p:spPr>
          <a:xfrm>
            <a:off x="1788642" y="2805558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68EB2A-138E-5F7C-F736-DD01D56AED52}"/>
              </a:ext>
            </a:extLst>
          </p:cNvPr>
          <p:cNvSpPr txBox="1"/>
          <p:nvPr/>
        </p:nvSpPr>
        <p:spPr>
          <a:xfrm>
            <a:off x="1049182" y="1802733"/>
            <a:ext cx="14257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Email (SMTP)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E3FF58-A788-4B3D-BE07-F77731EB4850}"/>
              </a:ext>
            </a:extLst>
          </p:cNvPr>
          <p:cNvSpPr/>
          <p:nvPr/>
        </p:nvSpPr>
        <p:spPr>
          <a:xfrm>
            <a:off x="1444027" y="4203909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FB37F-36A2-4E7A-A0BC-1A9C207835F6}"/>
              </a:ext>
            </a:extLst>
          </p:cNvPr>
          <p:cNvSpPr txBox="1"/>
          <p:nvPr/>
        </p:nvSpPr>
        <p:spPr>
          <a:xfrm>
            <a:off x="1521941" y="431769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cxnSp>
        <p:nvCxnSpPr>
          <p:cNvPr id="14" name="Google Shape;1070;p43">
            <a:extLst>
              <a:ext uri="{FF2B5EF4-FFF2-40B4-BE49-F238E27FC236}">
                <a16:creationId xmlns:a16="http://schemas.microsoft.com/office/drawing/2014/main" id="{6D77F754-5B7B-6208-2190-313787E64845}"/>
              </a:ext>
            </a:extLst>
          </p:cNvPr>
          <p:cNvCxnSpPr>
            <a:cxnSpLocks/>
          </p:cNvCxnSpPr>
          <p:nvPr/>
        </p:nvCxnSpPr>
        <p:spPr>
          <a:xfrm>
            <a:off x="2876632" y="2491612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C2F1FC8-A9B6-8421-5C38-B3BA29186B25}"/>
              </a:ext>
            </a:extLst>
          </p:cNvPr>
          <p:cNvSpPr/>
          <p:nvPr/>
        </p:nvSpPr>
        <p:spPr>
          <a:xfrm>
            <a:off x="2532017" y="2004624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462CD-FD36-5EC2-26CA-B70EC4BAB96C}"/>
              </a:ext>
            </a:extLst>
          </p:cNvPr>
          <p:cNvSpPr txBox="1"/>
          <p:nvPr/>
        </p:nvSpPr>
        <p:spPr>
          <a:xfrm>
            <a:off x="2609931" y="211840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B8C61-7383-91DF-6EBF-C6740CCA5328}"/>
              </a:ext>
            </a:extLst>
          </p:cNvPr>
          <p:cNvSpPr txBox="1"/>
          <p:nvPr/>
        </p:nvSpPr>
        <p:spPr>
          <a:xfrm>
            <a:off x="2062278" y="4133024"/>
            <a:ext cx="17457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Credential Harvesting (HTTP POST)</a:t>
            </a:r>
          </a:p>
        </p:txBody>
      </p:sp>
      <p:cxnSp>
        <p:nvCxnSpPr>
          <p:cNvPr id="20" name="Google Shape;1070;p43">
            <a:extLst>
              <a:ext uri="{FF2B5EF4-FFF2-40B4-BE49-F238E27FC236}">
                <a16:creationId xmlns:a16="http://schemas.microsoft.com/office/drawing/2014/main" id="{A78A75AF-DA46-6F0E-A19D-2A1A196A7A67}"/>
              </a:ext>
            </a:extLst>
          </p:cNvPr>
          <p:cNvCxnSpPr>
            <a:cxnSpLocks/>
          </p:cNvCxnSpPr>
          <p:nvPr/>
        </p:nvCxnSpPr>
        <p:spPr>
          <a:xfrm>
            <a:off x="4074705" y="2780535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2DEB94A-49DB-80E6-BA5E-FECDF47BFF11}"/>
              </a:ext>
            </a:extLst>
          </p:cNvPr>
          <p:cNvSpPr/>
          <p:nvPr/>
        </p:nvSpPr>
        <p:spPr>
          <a:xfrm>
            <a:off x="3730090" y="4178886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7BDEB-103A-3552-CC00-61C0F48CB57F}"/>
              </a:ext>
            </a:extLst>
          </p:cNvPr>
          <p:cNvSpPr txBox="1"/>
          <p:nvPr/>
        </p:nvSpPr>
        <p:spPr>
          <a:xfrm>
            <a:off x="3808004" y="4292667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FB173-3102-9E1A-2123-2B2CDDAE864F}"/>
              </a:ext>
            </a:extLst>
          </p:cNvPr>
          <p:cNvSpPr txBox="1"/>
          <p:nvPr/>
        </p:nvSpPr>
        <p:spPr>
          <a:xfrm>
            <a:off x="3425920" y="2010626"/>
            <a:ext cx="1297570" cy="64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 (SYN Scan)</a:t>
            </a:r>
          </a:p>
        </p:txBody>
      </p:sp>
      <p:cxnSp>
        <p:nvCxnSpPr>
          <p:cNvPr id="24" name="Google Shape;1070;p43">
            <a:extLst>
              <a:ext uri="{FF2B5EF4-FFF2-40B4-BE49-F238E27FC236}">
                <a16:creationId xmlns:a16="http://schemas.microsoft.com/office/drawing/2014/main" id="{6E85B805-7C4F-3FAF-E84D-7A01D146081A}"/>
              </a:ext>
            </a:extLst>
          </p:cNvPr>
          <p:cNvCxnSpPr>
            <a:cxnSpLocks/>
          </p:cNvCxnSpPr>
          <p:nvPr/>
        </p:nvCxnSpPr>
        <p:spPr>
          <a:xfrm>
            <a:off x="5287821" y="2463100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CD9F2D4-390A-DF06-D155-A01453718B16}"/>
              </a:ext>
            </a:extLst>
          </p:cNvPr>
          <p:cNvSpPr/>
          <p:nvPr/>
        </p:nvSpPr>
        <p:spPr>
          <a:xfrm>
            <a:off x="4943206" y="1976112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0E3BBF-C349-13B9-A5F8-C7A0A8725562}"/>
              </a:ext>
            </a:extLst>
          </p:cNvPr>
          <p:cNvSpPr txBox="1"/>
          <p:nvPr/>
        </p:nvSpPr>
        <p:spPr>
          <a:xfrm>
            <a:off x="5021120" y="20898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C8497-CCFD-F6BD-97E2-FD603F1F8027}"/>
              </a:ext>
            </a:extLst>
          </p:cNvPr>
          <p:cNvSpPr txBox="1"/>
          <p:nvPr/>
        </p:nvSpPr>
        <p:spPr>
          <a:xfrm>
            <a:off x="4473467" y="4104512"/>
            <a:ext cx="16205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Code Execution (SSH)</a:t>
            </a:r>
          </a:p>
        </p:txBody>
      </p:sp>
      <p:cxnSp>
        <p:nvCxnSpPr>
          <p:cNvPr id="28" name="Google Shape;1070;p43">
            <a:extLst>
              <a:ext uri="{FF2B5EF4-FFF2-40B4-BE49-F238E27FC236}">
                <a16:creationId xmlns:a16="http://schemas.microsoft.com/office/drawing/2014/main" id="{A752C357-C404-E06C-13F4-6278E8028BE1}"/>
              </a:ext>
            </a:extLst>
          </p:cNvPr>
          <p:cNvCxnSpPr>
            <a:cxnSpLocks/>
          </p:cNvCxnSpPr>
          <p:nvPr/>
        </p:nvCxnSpPr>
        <p:spPr>
          <a:xfrm>
            <a:off x="6485893" y="2777987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7957542-37A9-AAD6-B5C1-931D04A0917F}"/>
              </a:ext>
            </a:extLst>
          </p:cNvPr>
          <p:cNvSpPr/>
          <p:nvPr/>
        </p:nvSpPr>
        <p:spPr>
          <a:xfrm>
            <a:off x="6141278" y="4176338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3FD875-4DC1-25C2-6F2A-32E1DB337C38}"/>
              </a:ext>
            </a:extLst>
          </p:cNvPr>
          <p:cNvSpPr txBox="1"/>
          <p:nvPr/>
        </p:nvSpPr>
        <p:spPr>
          <a:xfrm>
            <a:off x="6219192" y="429011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E78EC2-F8C0-22CB-B068-2D0C95A292D8}"/>
              </a:ext>
            </a:extLst>
          </p:cNvPr>
          <p:cNvSpPr txBox="1"/>
          <p:nvPr/>
        </p:nvSpPr>
        <p:spPr>
          <a:xfrm>
            <a:off x="5710349" y="2047132"/>
            <a:ext cx="1680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DNS Tunneling (C2)</a:t>
            </a:r>
          </a:p>
        </p:txBody>
      </p:sp>
      <p:cxnSp>
        <p:nvCxnSpPr>
          <p:cNvPr id="32" name="Google Shape;1070;p43">
            <a:extLst>
              <a:ext uri="{FF2B5EF4-FFF2-40B4-BE49-F238E27FC236}">
                <a16:creationId xmlns:a16="http://schemas.microsoft.com/office/drawing/2014/main" id="{8206FD67-5892-1B3F-210C-803A7D058778}"/>
              </a:ext>
            </a:extLst>
          </p:cNvPr>
          <p:cNvCxnSpPr>
            <a:cxnSpLocks/>
          </p:cNvCxnSpPr>
          <p:nvPr/>
        </p:nvCxnSpPr>
        <p:spPr>
          <a:xfrm>
            <a:off x="7823906" y="2463100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A324CC4-5331-695D-0D7D-F60E06C218EF}"/>
              </a:ext>
            </a:extLst>
          </p:cNvPr>
          <p:cNvSpPr/>
          <p:nvPr/>
        </p:nvSpPr>
        <p:spPr>
          <a:xfrm>
            <a:off x="7479291" y="1976112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FB6C5F-2E6C-02AB-273B-9FA425B0A409}"/>
              </a:ext>
            </a:extLst>
          </p:cNvPr>
          <p:cNvSpPr txBox="1"/>
          <p:nvPr/>
        </p:nvSpPr>
        <p:spPr>
          <a:xfrm>
            <a:off x="7557205" y="2089893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AF1B-DDEE-AD06-90D0-286E127624BF}"/>
              </a:ext>
            </a:extLst>
          </p:cNvPr>
          <p:cNvSpPr txBox="1"/>
          <p:nvPr/>
        </p:nvSpPr>
        <p:spPr>
          <a:xfrm>
            <a:off x="7009552" y="4104512"/>
            <a:ext cx="16205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Pivoting (API Hijack)</a:t>
            </a:r>
          </a:p>
        </p:txBody>
      </p:sp>
      <p:cxnSp>
        <p:nvCxnSpPr>
          <p:cNvPr id="36" name="Google Shape;1070;p43">
            <a:extLst>
              <a:ext uri="{FF2B5EF4-FFF2-40B4-BE49-F238E27FC236}">
                <a16:creationId xmlns:a16="http://schemas.microsoft.com/office/drawing/2014/main" id="{EA2488A5-4B80-55C7-9F59-001F39062C11}"/>
              </a:ext>
            </a:extLst>
          </p:cNvPr>
          <p:cNvCxnSpPr>
            <a:cxnSpLocks/>
          </p:cNvCxnSpPr>
          <p:nvPr/>
        </p:nvCxnSpPr>
        <p:spPr>
          <a:xfrm>
            <a:off x="9010818" y="2777987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1B43C1E-3FB0-A841-F722-EA385EBF4109}"/>
              </a:ext>
            </a:extLst>
          </p:cNvPr>
          <p:cNvSpPr/>
          <p:nvPr/>
        </p:nvSpPr>
        <p:spPr>
          <a:xfrm>
            <a:off x="8666203" y="4176338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2720E1-FFD1-21B0-E930-01AC96FE0F27}"/>
              </a:ext>
            </a:extLst>
          </p:cNvPr>
          <p:cNvSpPr txBox="1"/>
          <p:nvPr/>
        </p:nvSpPr>
        <p:spPr>
          <a:xfrm>
            <a:off x="8744117" y="429011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F2D55B-4226-3E86-3644-8611D5ED2B62}"/>
              </a:ext>
            </a:extLst>
          </p:cNvPr>
          <p:cNvSpPr txBox="1"/>
          <p:nvPr/>
        </p:nvSpPr>
        <p:spPr>
          <a:xfrm>
            <a:off x="8235274" y="2047132"/>
            <a:ext cx="1680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DDoS (SYN Flood)</a:t>
            </a:r>
          </a:p>
        </p:txBody>
      </p:sp>
      <p:cxnSp>
        <p:nvCxnSpPr>
          <p:cNvPr id="42" name="Google Shape;1070;p43">
            <a:extLst>
              <a:ext uri="{FF2B5EF4-FFF2-40B4-BE49-F238E27FC236}">
                <a16:creationId xmlns:a16="http://schemas.microsoft.com/office/drawing/2014/main" id="{327319C7-7401-1211-704A-7C5C29DF94D9}"/>
              </a:ext>
            </a:extLst>
          </p:cNvPr>
          <p:cNvCxnSpPr>
            <a:cxnSpLocks/>
          </p:cNvCxnSpPr>
          <p:nvPr/>
        </p:nvCxnSpPr>
        <p:spPr>
          <a:xfrm>
            <a:off x="10364046" y="2491612"/>
            <a:ext cx="0" cy="16129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A9B8DB8-7393-F4B3-FFF1-C03E5258D3B8}"/>
              </a:ext>
            </a:extLst>
          </p:cNvPr>
          <p:cNvSpPr/>
          <p:nvPr/>
        </p:nvSpPr>
        <p:spPr>
          <a:xfrm>
            <a:off x="10019431" y="2004624"/>
            <a:ext cx="689229" cy="68922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986C07-CCFA-0ED9-2B51-64CCFA9E70FF}"/>
              </a:ext>
            </a:extLst>
          </p:cNvPr>
          <p:cNvSpPr txBox="1"/>
          <p:nvPr/>
        </p:nvSpPr>
        <p:spPr>
          <a:xfrm>
            <a:off x="10097345" y="211840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D758FE0-C65D-F67F-6BA0-8EA409580E74}"/>
              </a:ext>
            </a:extLst>
          </p:cNvPr>
          <p:cNvSpPr txBox="1"/>
          <p:nvPr/>
        </p:nvSpPr>
        <p:spPr>
          <a:xfrm>
            <a:off x="9549692" y="4133024"/>
            <a:ext cx="1620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Exfiltration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9E0BF77B-A95C-61D4-7C2D-9475245CB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31C48-98F5-C8BF-E0A8-FE08F7C60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27894-F9B8-5D94-6EC9-DFBE7161F2B1}"/>
              </a:ext>
            </a:extLst>
          </p:cNvPr>
          <p:cNvSpPr/>
          <p:nvPr/>
        </p:nvSpPr>
        <p:spPr>
          <a:xfrm>
            <a:off x="0" y="-1586"/>
            <a:ext cx="12192000" cy="123167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FEEC7-CE36-6FDA-524D-01590FC56807}"/>
              </a:ext>
            </a:extLst>
          </p:cNvPr>
          <p:cNvSpPr txBox="1">
            <a:spLocks/>
          </p:cNvSpPr>
          <p:nvPr/>
        </p:nvSpPr>
        <p:spPr>
          <a:xfrm>
            <a:off x="478971" y="181769"/>
            <a:ext cx="10515600" cy="9503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MITRE ATT&amp;CK Mapping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D8816-244D-3CBF-208A-627D2A39D9F9}"/>
              </a:ext>
            </a:extLst>
          </p:cNvPr>
          <p:cNvSpPr/>
          <p:nvPr/>
        </p:nvSpPr>
        <p:spPr>
          <a:xfrm>
            <a:off x="0" y="1230086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02F4F47-A5D0-40FA-3338-0B7AB13CD4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78512"/>
              </p:ext>
            </p:extLst>
          </p:nvPr>
        </p:nvGraphicFramePr>
        <p:xfrm>
          <a:off x="721895" y="1789305"/>
          <a:ext cx="10549288" cy="4413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4644">
                  <a:extLst>
                    <a:ext uri="{9D8B030D-6E8A-4147-A177-3AD203B41FA5}">
                      <a16:colId xmlns:a16="http://schemas.microsoft.com/office/drawing/2014/main" val="3311568299"/>
                    </a:ext>
                  </a:extLst>
                </a:gridCol>
                <a:gridCol w="5274644">
                  <a:extLst>
                    <a:ext uri="{9D8B030D-6E8A-4147-A177-3AD203B41FA5}">
                      <a16:colId xmlns:a16="http://schemas.microsoft.com/office/drawing/2014/main" val="3806990675"/>
                    </a:ext>
                  </a:extLst>
                </a:gridCol>
              </a:tblGrid>
              <a:tr h="52273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Phase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Indicators &amp; Actions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187906"/>
                  </a:ext>
                </a:extLst>
              </a:tr>
              <a:tr h="5227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Initial Access</a:t>
                      </a: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Phishing email via SMTP; credential theft via HTTP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099031"/>
                  </a:ext>
                </a:extLst>
              </a:tr>
              <a:tr h="5227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Reconnaissance</a:t>
                      </a: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Multi-source SYN scans targeting common ports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74205134"/>
                  </a:ext>
                </a:extLst>
              </a:tr>
              <a:tr h="5227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Exploitation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SSH RCE exploit using encrypted payloads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321447"/>
                  </a:ext>
                </a:extLst>
              </a:tr>
              <a:tr h="5227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C2 Establishment</a:t>
                      </a: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DNS tunneling using malformed DNS to remote server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13106"/>
                  </a:ext>
                </a:extLst>
              </a:tr>
              <a:tr h="5227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Lateral Movement</a:t>
                      </a: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API Hijack via internal host communication over port 8080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2454834"/>
                  </a:ext>
                </a:extLst>
              </a:tr>
              <a:tr h="52273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DDoS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36,000+ SYN flood packets targeting web services (port 80)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0780928"/>
                  </a:ext>
                </a:extLst>
              </a:tr>
              <a:tr h="29870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Impact Stage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S QL query to extract traffic light configuration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4466593"/>
                  </a:ext>
                </a:extLst>
              </a:tr>
            </a:tbl>
          </a:graphicData>
        </a:graphic>
      </p:graphicFrame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9783C63-F087-0DF4-F85F-60156B89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16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3CD8A-0D84-06C2-FD91-13D7183F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76843F-4117-322A-D028-C08FA55FEE8F}"/>
              </a:ext>
            </a:extLst>
          </p:cNvPr>
          <p:cNvSpPr/>
          <p:nvPr/>
        </p:nvSpPr>
        <p:spPr>
          <a:xfrm>
            <a:off x="0" y="-1586"/>
            <a:ext cx="12192000" cy="13255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56A1B-A02D-9E89-125C-CD2CE644C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6" y="-15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Phase:01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Access via Phishing Email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CF0ABB-ABAE-1A2F-8494-76F02F7C3E3E}"/>
              </a:ext>
            </a:extLst>
          </p:cNvPr>
          <p:cNvSpPr/>
          <p:nvPr/>
        </p:nvSpPr>
        <p:spPr>
          <a:xfrm>
            <a:off x="0" y="1230190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6A22E1-386B-0340-086D-55E21FCF7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8" r="35984" b="30832"/>
          <a:stretch>
            <a:fillRect/>
          </a:stretch>
        </p:blipFill>
        <p:spPr>
          <a:xfrm>
            <a:off x="-19415" y="1498932"/>
            <a:ext cx="12211415" cy="451609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478D44-16CB-BC01-A95A-13E47560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3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7B2D0-84EA-DEE5-B1AC-3386DBA9F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491805-4D44-FDCE-26FF-9A088B3C3944}"/>
              </a:ext>
            </a:extLst>
          </p:cNvPr>
          <p:cNvSpPr/>
          <p:nvPr/>
        </p:nvSpPr>
        <p:spPr>
          <a:xfrm>
            <a:off x="0" y="-1586"/>
            <a:ext cx="12192000" cy="132556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47258-A6A4-A8AC-44CD-35C25323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6" y="-15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Phase:01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Credential theft via HTTP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D812FA-1764-3FC1-77D9-FBB908DCFB82}"/>
              </a:ext>
            </a:extLst>
          </p:cNvPr>
          <p:cNvSpPr/>
          <p:nvPr/>
        </p:nvSpPr>
        <p:spPr>
          <a:xfrm>
            <a:off x="0" y="1230190"/>
            <a:ext cx="12192000" cy="26874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AC4EE-5367-C27D-B694-B8F9A4132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8" r="12971"/>
          <a:stretch>
            <a:fillRect/>
          </a:stretch>
        </p:blipFill>
        <p:spPr>
          <a:xfrm>
            <a:off x="0" y="1473638"/>
            <a:ext cx="12192000" cy="5157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755FF-5373-8C24-6985-46E2E66BA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7" t="32460" r="60904" b="44090"/>
          <a:stretch>
            <a:fillRect/>
          </a:stretch>
        </p:blipFill>
        <p:spPr>
          <a:xfrm>
            <a:off x="789271" y="2868329"/>
            <a:ext cx="7703048" cy="305120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7D54C4-6042-59AD-EDAA-2FD3D9DC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ECFA-D9AF-4D60-8015-8063882905F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536</Words>
  <Application>Microsoft Office PowerPoint</Application>
  <PresentationFormat>Widescreen</PresentationFormat>
  <Paragraphs>105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Office Theme</vt:lpstr>
      <vt:lpstr>PCAP Threat Hunting Project: Real-World Network Intrusion Analysis &amp; Mitigation</vt:lpstr>
      <vt:lpstr>Project Overview</vt:lpstr>
      <vt:lpstr>Tools &amp; Technologies</vt:lpstr>
      <vt:lpstr>PCAP File Overview</vt:lpstr>
      <vt:lpstr>PCAP File Overview</vt:lpstr>
      <vt:lpstr>PowerPoint Presentation</vt:lpstr>
      <vt:lpstr>PowerPoint Presentation</vt:lpstr>
      <vt:lpstr>Phase:01 Initial Access via Phishing Email</vt:lpstr>
      <vt:lpstr>Phase:01 Credential theft via HTTP</vt:lpstr>
      <vt:lpstr>Phase:02 Reconnaissance</vt:lpstr>
      <vt:lpstr>Phase:03 Exploitation via SSH RCE exploit using encrypted protocol</vt:lpstr>
      <vt:lpstr>Phase:04 C2 Establishment via DNS tunneling using malformed DNS to remote server</vt:lpstr>
      <vt:lpstr>Phase:05 Lateral Movement API Hijack via internal host communication over port 8080</vt:lpstr>
      <vt:lpstr>Phase:05 Lateral Movement API Hijack via internal host communication over port 8080</vt:lpstr>
      <vt:lpstr>Phase:05 Lateral Movement API Hijack via internal host communication over port 8080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Phase:06 DDoS 36,000+ SYN flood packets targeting web services (port 80)</vt:lpstr>
      <vt:lpstr>Bash-Based Mitigation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Amna Amjid</dc:creator>
  <cp:lastModifiedBy>Amna Amjid</cp:lastModifiedBy>
  <cp:revision>1</cp:revision>
  <dcterms:created xsi:type="dcterms:W3CDTF">2025-07-06T07:36:23Z</dcterms:created>
  <dcterms:modified xsi:type="dcterms:W3CDTF">2025-07-06T09:12:34Z</dcterms:modified>
</cp:coreProperties>
</file>